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The Seasons Bold" charset="1" panose="00000000000000000000"/>
      <p:regular r:id="rId19"/>
    </p:embeddedFont>
    <p:embeddedFont>
      <p:font typeface="Rosario" charset="1" panose="02000503040000020003"/>
      <p:regular r:id="rId20"/>
    </p:embeddedFont>
    <p:embeddedFont>
      <p:font typeface="The Seasons" charset="1" panose="00000000000000000000"/>
      <p:regular r:id="rId21"/>
    </p:embeddedFont>
    <p:embeddedFont>
      <p:font typeface="Rosario Bold" charset="1" panose="02000503060000020004"/>
      <p:regular r:id="rId22"/>
    </p:embeddedFont>
    <p:embeddedFont>
      <p:font typeface="Rosario Italics" charset="1" panose="02000506050000020003"/>
      <p:regular r:id="rId23"/>
    </p:embeddedFont>
    <p:embeddedFont>
      <p:font typeface="Rosario Bold Italics" charset="1" panose="02000503040000020003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2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1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font" Target="fonts/font24.fntdata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280250" y="0"/>
            <a:ext cx="21674014" cy="10287000"/>
          </a:xfrm>
          <a:custGeom>
            <a:avLst/>
            <a:gdLst/>
            <a:ahLst/>
            <a:cxnLst/>
            <a:rect r="r" b="b" t="t" l="l"/>
            <a:pathLst>
              <a:path h="10287000" w="21674014">
                <a:moveTo>
                  <a:pt x="0" y="0"/>
                </a:moveTo>
                <a:lnTo>
                  <a:pt x="21674013" y="0"/>
                </a:lnTo>
                <a:lnTo>
                  <a:pt x="216740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941214" y="22280"/>
            <a:ext cx="12000700" cy="3625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269"/>
              </a:lnSpc>
            </a:pPr>
            <a:r>
              <a:rPr lang="en-US" b="true" sz="22265" spc="138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PRAYER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257267" y="4511688"/>
            <a:ext cx="9450602" cy="3807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21"/>
              </a:lnSpc>
            </a:pPr>
            <a:r>
              <a:rPr lang="en-US" sz="5231" spc="324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What is it?</a:t>
            </a:r>
          </a:p>
          <a:p>
            <a:pPr algn="ctr">
              <a:lnSpc>
                <a:spcPts val="5021"/>
              </a:lnSpc>
            </a:pPr>
          </a:p>
          <a:p>
            <a:pPr algn="ctr">
              <a:lnSpc>
                <a:spcPts val="5021"/>
              </a:lnSpc>
            </a:pPr>
            <a:r>
              <a:rPr lang="en-US" sz="5231" spc="324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How do we pray?</a:t>
            </a:r>
          </a:p>
          <a:p>
            <a:pPr algn="ctr">
              <a:lnSpc>
                <a:spcPts val="5021"/>
              </a:lnSpc>
            </a:pPr>
          </a:p>
          <a:p>
            <a:pPr algn="ctr">
              <a:lnSpc>
                <a:spcPts val="5021"/>
              </a:lnSpc>
            </a:pPr>
            <a:r>
              <a:rPr lang="en-US" sz="5231" spc="324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What are the different types &amp; forms of prayer?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4829" y="-761683"/>
            <a:ext cx="17458343" cy="2666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29"/>
              </a:lnSpc>
            </a:pPr>
            <a:r>
              <a:rPr lang="en-US" sz="11499" spc="712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HOW DO WE PRAY?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4263" y="1864794"/>
            <a:ext cx="17759474" cy="983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8"/>
              </a:lnSpc>
            </a:pPr>
            <a:r>
              <a:rPr lang="en-US" sz="3200" i="true" spc="240">
                <a:solidFill>
                  <a:srgbClr val="000000"/>
                </a:solidFill>
                <a:latin typeface="Rosario Italics"/>
                <a:ea typeface="Rosario Italics"/>
                <a:cs typeface="Rosario Italics"/>
                <a:sym typeface="Rosario Italics"/>
              </a:rPr>
              <a:t>Remember:</a:t>
            </a:r>
          </a:p>
          <a:p>
            <a:pPr algn="ctr">
              <a:lnSpc>
                <a:spcPts val="3968"/>
              </a:lnSpc>
            </a:pPr>
            <a:r>
              <a:rPr lang="en-US" sz="3200" spc="24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Prayer is about e</a:t>
            </a:r>
            <a:r>
              <a:rPr lang="en-US" sz="3200" spc="24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ncountering with God and building up our relationship with Him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07836" y="3126135"/>
            <a:ext cx="16872327" cy="6596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3741" indent="-406870" lvl="1">
              <a:lnSpc>
                <a:spcPts val="4334"/>
              </a:lnSpc>
              <a:buFont typeface="Arial"/>
              <a:buChar char="•"/>
            </a:pPr>
            <a:r>
              <a:rPr lang="en-US" sz="3769" spc="18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Prayer is communal and personal</a:t>
            </a:r>
          </a:p>
          <a:p>
            <a:pPr algn="l" marL="813741" indent="-406870" lvl="1">
              <a:lnSpc>
                <a:spcPts val="4334"/>
              </a:lnSpc>
              <a:buFont typeface="Arial"/>
              <a:buChar char="•"/>
            </a:pPr>
            <a:r>
              <a:rPr lang="en-US" sz="3769" spc="18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Sometimes it takes 5 min or 30 secs to align our hearts to Christ</a:t>
            </a:r>
          </a:p>
          <a:p>
            <a:pPr algn="l" marL="813741" indent="-406870" lvl="1">
              <a:lnSpc>
                <a:spcPts val="4334"/>
              </a:lnSpc>
              <a:buFont typeface="Arial"/>
              <a:buChar char="•"/>
            </a:pPr>
            <a:r>
              <a:rPr lang="en-US" sz="3769" spc="18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Use the tools that God has given us to grow in relationship with God</a:t>
            </a:r>
          </a:p>
          <a:p>
            <a:pPr algn="l" marL="813741" indent="-406870" lvl="1">
              <a:lnSpc>
                <a:spcPts val="4334"/>
              </a:lnSpc>
              <a:buFont typeface="Arial"/>
              <a:buChar char="•"/>
            </a:pPr>
            <a:r>
              <a:rPr lang="en-US" sz="3769" spc="18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Technique cannot just be the only way to pray</a:t>
            </a:r>
          </a:p>
          <a:p>
            <a:pPr algn="l" marL="813741" indent="-406870" lvl="1">
              <a:lnSpc>
                <a:spcPts val="4334"/>
              </a:lnSpc>
              <a:buFont typeface="Arial"/>
              <a:buChar char="•"/>
            </a:pPr>
            <a:r>
              <a:rPr lang="en-US" sz="3769" spc="18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Prayer is not an obligation, but a moment for transformation</a:t>
            </a:r>
          </a:p>
          <a:p>
            <a:pPr algn="l" marL="813741" indent="-406870" lvl="1">
              <a:lnSpc>
                <a:spcPts val="4334"/>
              </a:lnSpc>
              <a:buFont typeface="Arial"/>
              <a:buChar char="•"/>
            </a:pPr>
            <a:r>
              <a:rPr lang="en-US" sz="3769" spc="18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Prayer is just simply us reaching out to God; not just through words</a:t>
            </a:r>
          </a:p>
          <a:p>
            <a:pPr algn="l" marL="813741" indent="-406870" lvl="1">
              <a:lnSpc>
                <a:spcPts val="4334"/>
              </a:lnSpc>
              <a:buFont typeface="Arial"/>
              <a:buChar char="•"/>
            </a:pPr>
            <a:r>
              <a:rPr lang="en-US" sz="3769" spc="18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Prayer is a launching of ourselves to Christ</a:t>
            </a:r>
          </a:p>
          <a:p>
            <a:pPr algn="l" marL="813741" indent="-406870" lvl="1">
              <a:lnSpc>
                <a:spcPts val="4334"/>
              </a:lnSpc>
              <a:buFont typeface="Arial"/>
              <a:buChar char="•"/>
            </a:pPr>
            <a:r>
              <a:rPr lang="en-US" sz="3769" spc="18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If we are people of faith, we are people of prayer: prayer does not have to be perfect, just has to be authentic (and to be with God)</a:t>
            </a:r>
          </a:p>
          <a:p>
            <a:pPr algn="l" marL="813741" indent="-406870" lvl="1">
              <a:lnSpc>
                <a:spcPts val="4334"/>
              </a:lnSpc>
              <a:buFont typeface="Arial"/>
              <a:buChar char="•"/>
            </a:pPr>
            <a:r>
              <a:rPr lang="en-US" sz="3769" spc="18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Set meeting with God</a:t>
            </a:r>
          </a:p>
          <a:p>
            <a:pPr algn="l" marL="1627482" indent="-542494" lvl="2">
              <a:lnSpc>
                <a:spcPts val="4334"/>
              </a:lnSpc>
              <a:buFont typeface="Arial"/>
              <a:buChar char="⚬"/>
            </a:pPr>
            <a:r>
              <a:rPr lang="en-US" sz="3769" spc="18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Never miss your meetings; build time in schedule &amp; routine to “meet with God”</a:t>
            </a:r>
          </a:p>
        </p:txBody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4829" y="-761683"/>
            <a:ext cx="17458343" cy="2666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29"/>
              </a:lnSpc>
            </a:pPr>
            <a:r>
              <a:rPr lang="en-US" sz="11499" spc="712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HOW DO WE PRAY?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2285176"/>
            <a:ext cx="18288000" cy="733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3" indent="-388622" lvl="1">
              <a:lnSpc>
                <a:spcPts val="4140"/>
              </a:lnSpc>
              <a:buFont typeface="Arial"/>
              <a:buChar char="•"/>
            </a:pP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Some Examples of Devotionals</a:t>
            </a:r>
          </a:p>
          <a:p>
            <a:pPr algn="l" marL="1554486" indent="-518162" lvl="2">
              <a:lnSpc>
                <a:spcPts val="4140"/>
              </a:lnSpc>
              <a:buFont typeface="Arial"/>
              <a:buChar char="⚬"/>
            </a:pP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Rosary</a:t>
            </a:r>
          </a:p>
          <a:p>
            <a:pPr algn="l" marL="1554486" indent="-518162" lvl="2">
              <a:lnSpc>
                <a:spcPts val="4140"/>
              </a:lnSpc>
              <a:buFont typeface="Arial"/>
              <a:buChar char="⚬"/>
            </a:pP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Divine Mercy Chaplet</a:t>
            </a:r>
          </a:p>
          <a:p>
            <a:pPr algn="l" marL="1554486" indent="-518162" lvl="2">
              <a:lnSpc>
                <a:spcPts val="4140"/>
              </a:lnSpc>
              <a:buFont typeface="Arial"/>
              <a:buChar char="⚬"/>
            </a:pP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Lectio Divina</a:t>
            </a:r>
          </a:p>
          <a:p>
            <a:pPr algn="l" marL="1554486" indent="-518162" lvl="2">
              <a:lnSpc>
                <a:spcPts val="4140"/>
              </a:lnSpc>
              <a:buFont typeface="Arial"/>
              <a:buChar char="⚬"/>
            </a:pP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Litanies</a:t>
            </a:r>
          </a:p>
          <a:p>
            <a:pPr algn="l" marL="1554486" indent="-518162" lvl="2">
              <a:lnSpc>
                <a:spcPts val="4140"/>
              </a:lnSpc>
              <a:buFont typeface="Arial"/>
              <a:buChar char="⚬"/>
            </a:pP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Novenas</a:t>
            </a:r>
          </a:p>
          <a:p>
            <a:pPr algn="l" marL="1554486" indent="-518162" lvl="2">
              <a:lnSpc>
                <a:spcPts val="4140"/>
              </a:lnSpc>
              <a:buFont typeface="Arial"/>
              <a:buChar char="⚬"/>
            </a:pP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Divine Office/Liturgy of the Hours</a:t>
            </a:r>
          </a:p>
          <a:p>
            <a:pPr algn="l" marL="1554486" indent="-518162" lvl="2">
              <a:lnSpc>
                <a:spcPts val="4140"/>
              </a:lnSpc>
              <a:buFont typeface="Arial"/>
              <a:buChar char="⚬"/>
            </a:pP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Imaginative Prayer</a:t>
            </a:r>
          </a:p>
          <a:p>
            <a:pPr algn="l" marL="1554486" indent="-518162" lvl="2">
              <a:lnSpc>
                <a:spcPts val="4140"/>
              </a:lnSpc>
              <a:buFont typeface="Arial"/>
              <a:buChar char="⚬"/>
            </a:pP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The Lord’s Prayer</a:t>
            </a:r>
          </a:p>
          <a:p>
            <a:pPr algn="l" marL="1554486" indent="-518162" lvl="2">
              <a:lnSpc>
                <a:spcPts val="4140"/>
              </a:lnSpc>
              <a:buFont typeface="Arial"/>
              <a:buChar char="⚬"/>
            </a:pP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Stations of the Cross</a:t>
            </a:r>
          </a:p>
          <a:p>
            <a:pPr algn="l" marL="1554486" indent="-518162" lvl="2">
              <a:lnSpc>
                <a:spcPts val="4140"/>
              </a:lnSpc>
              <a:buFont typeface="Arial"/>
              <a:buChar char="⚬"/>
            </a:pP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Frameworks of Prayer</a:t>
            </a:r>
          </a:p>
          <a:p>
            <a:pPr algn="l" marL="2331730" indent="-582932" lvl="3">
              <a:lnSpc>
                <a:spcPts val="4140"/>
              </a:lnSpc>
              <a:buFont typeface="Arial"/>
              <a:buChar char="￭"/>
            </a:pP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TRIP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 (</a:t>
            </a: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T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hanksgiving, </a:t>
            </a: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R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econciliation, </a:t>
            </a: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I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ntercession, </a:t>
            </a: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P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ersonal)</a:t>
            </a:r>
          </a:p>
          <a:p>
            <a:pPr algn="l" marL="2331730" indent="-582932" lvl="3">
              <a:lnSpc>
                <a:spcPts val="4140"/>
              </a:lnSpc>
              <a:buFont typeface="Arial"/>
              <a:buChar char="￭"/>
            </a:pP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ACTS 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(</a:t>
            </a: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A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doration, </a:t>
            </a: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C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ontrition, </a:t>
            </a: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T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hanksgiving, </a:t>
            </a: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S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upplication)</a:t>
            </a:r>
          </a:p>
          <a:p>
            <a:pPr algn="l" marL="2331730" indent="-582932" lvl="3">
              <a:lnSpc>
                <a:spcPts val="4140"/>
              </a:lnSpc>
              <a:buFont typeface="Arial"/>
              <a:buChar char="￭"/>
            </a:pP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ARRR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 (</a:t>
            </a: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A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cknowledgement, </a:t>
            </a: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R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elate, </a:t>
            </a: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R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eceive, </a:t>
            </a:r>
            <a:r>
              <a:rPr lang="en-US" b="true" sz="3600" spc="180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R</a:t>
            </a:r>
            <a:r>
              <a:rPr lang="en-US" sz="3600" spc="18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espond in Gratitude)</a:t>
            </a:r>
          </a:p>
        </p:txBody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-536894"/>
            <a:ext cx="16230600" cy="2666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29"/>
              </a:lnSpc>
            </a:pPr>
            <a:r>
              <a:rPr lang="en-US" sz="11499" spc="712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SEASONS OF PRAYER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592" y="2461375"/>
            <a:ext cx="18022816" cy="2045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6"/>
              </a:lnSpc>
            </a:pPr>
            <a:r>
              <a:rPr lang="en-US" b="true" sz="3843" spc="238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YOUR DIFFERENT MOODS : YOUR SEASON OF PRAYER</a:t>
            </a:r>
          </a:p>
          <a:p>
            <a:pPr algn="ctr">
              <a:lnSpc>
                <a:spcPts val="2031"/>
              </a:lnSpc>
            </a:pPr>
          </a:p>
          <a:p>
            <a:pPr algn="ctr">
              <a:lnSpc>
                <a:spcPts val="6996"/>
              </a:lnSpc>
            </a:pPr>
            <a:r>
              <a:rPr lang="en-US" b="true" sz="3843" spc="238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DIVERSITY OF PRAYER CAN HELP YOU GROW, SPIRITUALLY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87" y="4842280"/>
            <a:ext cx="18013811" cy="1221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2"/>
              </a:lnSpc>
            </a:pPr>
            <a:r>
              <a:rPr lang="en-US" b="true" sz="5776" spc="866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LIZ’S PRAYER TIMELINE: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41577" y="6572005"/>
            <a:ext cx="18004846" cy="3645639"/>
            <a:chOff x="0" y="0"/>
            <a:chExt cx="24006461" cy="4860852"/>
          </a:xfrm>
        </p:grpSpPr>
        <p:sp>
          <p:nvSpPr>
            <p:cNvPr name="AutoShape 7" id="7"/>
            <p:cNvSpPr/>
            <p:nvPr/>
          </p:nvSpPr>
          <p:spPr>
            <a:xfrm>
              <a:off x="1596045" y="533534"/>
              <a:ext cx="20842708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 flipV="true">
              <a:off x="4215282" y="0"/>
              <a:ext cx="0" cy="1092467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flipV="true">
              <a:off x="7477511" y="73519"/>
              <a:ext cx="0" cy="2577581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V="true">
              <a:off x="9779062" y="73519"/>
              <a:ext cx="0" cy="1092467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12257230" y="147039"/>
              <a:ext cx="0" cy="2504062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 flipV="true">
              <a:off x="19161573" y="147039"/>
              <a:ext cx="0" cy="2504062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3" id="13"/>
            <p:cNvSpPr txBox="true"/>
            <p:nvPr/>
          </p:nvSpPr>
          <p:spPr>
            <a:xfrm rot="0">
              <a:off x="2021438" y="1542241"/>
              <a:ext cx="4362288" cy="8608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24"/>
                </a:lnSpc>
              </a:pPr>
              <a:r>
                <a:rPr lang="en-US" b="true" sz="3600" spc="270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Adoration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7585217" y="1542241"/>
              <a:ext cx="4362288" cy="8608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24"/>
                </a:lnSpc>
              </a:pPr>
              <a:r>
                <a:rPr lang="en-US" b="true" sz="3600" spc="270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Mass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0063386" y="3168196"/>
              <a:ext cx="4362288" cy="1447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b="true" sz="3600" spc="270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Adoration / Meditation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5283667" y="3034846"/>
              <a:ext cx="4362288" cy="8608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24"/>
                </a:lnSpc>
              </a:pPr>
              <a:r>
                <a:rPr lang="en-US" b="true" sz="3600" spc="270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Lectio Divina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6967728" y="3034846"/>
              <a:ext cx="4362288" cy="18260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24"/>
                </a:lnSpc>
              </a:pPr>
              <a:r>
                <a:rPr lang="en-US" b="true" sz="3600" spc="270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Angelus / Rosary</a:t>
              </a:r>
            </a:p>
          </p:txBody>
        </p:sp>
        <p:sp>
          <p:nvSpPr>
            <p:cNvPr name="AutoShape 18" id="18"/>
            <p:cNvSpPr/>
            <p:nvPr/>
          </p:nvSpPr>
          <p:spPr>
            <a:xfrm flipV="true">
              <a:off x="15964428" y="73519"/>
              <a:ext cx="0" cy="1092467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9" id="19"/>
            <p:cNvSpPr txBox="true"/>
            <p:nvPr/>
          </p:nvSpPr>
          <p:spPr>
            <a:xfrm rot="0">
              <a:off x="12562030" y="1248767"/>
              <a:ext cx="6336331" cy="14023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76"/>
                </a:lnSpc>
              </a:pPr>
              <a:r>
                <a:rPr lang="en-US" b="true" sz="3600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Angelus/Biblical Imagination/Visio Divina</a:t>
              </a:r>
            </a:p>
          </p:txBody>
        </p:sp>
        <p:sp>
          <p:nvSpPr>
            <p:cNvPr name="AutoShape 20" id="20"/>
            <p:cNvSpPr/>
            <p:nvPr/>
          </p:nvSpPr>
          <p:spPr>
            <a:xfrm flipV="true">
              <a:off x="2193844" y="0"/>
              <a:ext cx="0" cy="2504062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1" id="21"/>
            <p:cNvSpPr txBox="true"/>
            <p:nvPr/>
          </p:nvSpPr>
          <p:spPr>
            <a:xfrm rot="0">
              <a:off x="0" y="3021157"/>
              <a:ext cx="4362288" cy="1447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b="true" sz="3600" spc="270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Prayers of Intercessions</a:t>
              </a:r>
            </a:p>
          </p:txBody>
        </p:sp>
        <p:sp>
          <p:nvSpPr>
            <p:cNvPr name="AutoShape 22" id="22"/>
            <p:cNvSpPr/>
            <p:nvPr/>
          </p:nvSpPr>
          <p:spPr>
            <a:xfrm flipV="true">
              <a:off x="20850673" y="0"/>
              <a:ext cx="0" cy="1092467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" id="23"/>
            <p:cNvSpPr txBox="true"/>
            <p:nvPr/>
          </p:nvSpPr>
          <p:spPr>
            <a:xfrm rot="0">
              <a:off x="19515182" y="1468722"/>
              <a:ext cx="4491279" cy="8608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24"/>
                </a:lnSpc>
              </a:pPr>
              <a:r>
                <a:rPr lang="en-US" b="true" sz="3600" spc="270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Contemplation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2873231"/>
          </a:xfrm>
          <a:custGeom>
            <a:avLst/>
            <a:gdLst/>
            <a:ahLst/>
            <a:cxnLst/>
            <a:rect r="r" b="b" t="t" l="l"/>
            <a:pathLst>
              <a:path h="2873231" w="18288000">
                <a:moveTo>
                  <a:pt x="0" y="0"/>
                </a:moveTo>
                <a:lnTo>
                  <a:pt x="18288000" y="0"/>
                </a:lnTo>
                <a:lnTo>
                  <a:pt x="18288000" y="2873231"/>
                </a:lnTo>
                <a:lnTo>
                  <a:pt x="0" y="28732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00298" r="0" b="-22441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18288000" cy="5584151"/>
          </a:xfrm>
          <a:custGeom>
            <a:avLst/>
            <a:gdLst/>
            <a:ahLst/>
            <a:cxnLst/>
            <a:rect r="r" b="b" t="t" l="l"/>
            <a:pathLst>
              <a:path h="5584151" w="18288000">
                <a:moveTo>
                  <a:pt x="0" y="0"/>
                </a:moveTo>
                <a:lnTo>
                  <a:pt x="18288000" y="0"/>
                </a:lnTo>
                <a:lnTo>
                  <a:pt x="18288000" y="5584151"/>
                </a:lnTo>
                <a:lnTo>
                  <a:pt x="0" y="5584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86918" r="0" b="-75122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1025165"/>
            <a:ext cx="18288000" cy="2513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b="true" sz="6799" spc="2039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THE BEST WAY TO PRAY IS </a:t>
            </a:r>
          </a:p>
          <a:p>
            <a:pPr algn="ctr">
              <a:lnSpc>
                <a:spcPts val="9519"/>
              </a:lnSpc>
            </a:pPr>
            <a:r>
              <a:rPr lang="en-US" b="true" sz="6799" spc="2039" u="sng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YOUR</a:t>
            </a:r>
            <a:r>
              <a:rPr lang="en-US" b="true" sz="6799" spc="2039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 BEST WAY TO PRAY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7308" y="5670495"/>
            <a:ext cx="17813385" cy="438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57"/>
              </a:lnSpc>
            </a:pPr>
            <a:r>
              <a:rPr lang="en-US" sz="6236" spc="386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“Everyone of us needs half an hour of prayer each day, except when we are busy – then we need an hour.”</a:t>
            </a:r>
          </a:p>
          <a:p>
            <a:pPr algn="ctr">
              <a:lnSpc>
                <a:spcPts val="4157"/>
              </a:lnSpc>
            </a:pPr>
          </a:p>
          <a:p>
            <a:pPr algn="ctr">
              <a:lnSpc>
                <a:spcPts val="7101"/>
              </a:lnSpc>
            </a:pPr>
            <a:r>
              <a:rPr lang="en-US" b="true" sz="5636" i="true" spc="349">
                <a:solidFill>
                  <a:srgbClr val="000000"/>
                </a:solidFill>
                <a:latin typeface="Rosario Bold Italics"/>
                <a:ea typeface="Rosario Bold Italics"/>
                <a:cs typeface="Rosario Bold Italics"/>
                <a:sym typeface="Rosario Bold Italics"/>
              </a:rPr>
              <a:t>- St. Francis de Sales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64833" y="3899649"/>
            <a:ext cx="14358334" cy="99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b="true" sz="4670" i="true" spc="289">
                <a:solidFill>
                  <a:srgbClr val="FFFFFF"/>
                </a:solidFill>
                <a:latin typeface="Rosario Bold Italics"/>
                <a:ea typeface="Rosario Bold Italics"/>
                <a:cs typeface="Rosario Bold Italics"/>
                <a:sym typeface="Rosario Bold Italics"/>
              </a:rPr>
              <a:t>It has to be out of love, not obligation</a:t>
            </a:r>
          </a:p>
        </p:txBody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40851" y="2956373"/>
            <a:ext cx="16606298" cy="3016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41"/>
              </a:lnSpc>
            </a:pPr>
            <a:r>
              <a:rPr lang="en-US" sz="13099" spc="812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WHAT IS PRAYER?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33935" y="1879843"/>
            <a:ext cx="4554065" cy="8096115"/>
          </a:xfrm>
          <a:custGeom>
            <a:avLst/>
            <a:gdLst/>
            <a:ahLst/>
            <a:cxnLst/>
            <a:rect r="r" b="b" t="t" l="l"/>
            <a:pathLst>
              <a:path h="8096115" w="4554065">
                <a:moveTo>
                  <a:pt x="0" y="0"/>
                </a:moveTo>
                <a:lnTo>
                  <a:pt x="4554065" y="0"/>
                </a:lnTo>
                <a:lnTo>
                  <a:pt x="4554065" y="8096115"/>
                </a:lnTo>
                <a:lnTo>
                  <a:pt x="0" y="80961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873600"/>
            <a:ext cx="4561087" cy="8108600"/>
          </a:xfrm>
          <a:custGeom>
            <a:avLst/>
            <a:gdLst/>
            <a:ahLst/>
            <a:cxnLst/>
            <a:rect r="r" b="b" t="t" l="l"/>
            <a:pathLst>
              <a:path h="8108600" w="4561087">
                <a:moveTo>
                  <a:pt x="0" y="0"/>
                </a:moveTo>
                <a:lnTo>
                  <a:pt x="4561087" y="0"/>
                </a:lnTo>
                <a:lnTo>
                  <a:pt x="4561087" y="8108600"/>
                </a:lnTo>
                <a:lnTo>
                  <a:pt x="0" y="8108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577978" y="1873600"/>
            <a:ext cx="4561087" cy="8108600"/>
          </a:xfrm>
          <a:custGeom>
            <a:avLst/>
            <a:gdLst/>
            <a:ahLst/>
            <a:cxnLst/>
            <a:rect r="r" b="b" t="t" l="l"/>
            <a:pathLst>
              <a:path h="8108600" w="4561087">
                <a:moveTo>
                  <a:pt x="0" y="0"/>
                </a:moveTo>
                <a:lnTo>
                  <a:pt x="4561088" y="0"/>
                </a:lnTo>
                <a:lnTo>
                  <a:pt x="4561088" y="8108600"/>
                </a:lnTo>
                <a:lnTo>
                  <a:pt x="0" y="8108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55957" y="1873600"/>
            <a:ext cx="4561087" cy="8108600"/>
          </a:xfrm>
          <a:custGeom>
            <a:avLst/>
            <a:gdLst/>
            <a:ahLst/>
            <a:cxnLst/>
            <a:rect r="r" b="b" t="t" l="l"/>
            <a:pathLst>
              <a:path h="8108600" w="4561087">
                <a:moveTo>
                  <a:pt x="0" y="0"/>
                </a:moveTo>
                <a:lnTo>
                  <a:pt x="4561087" y="0"/>
                </a:lnTo>
                <a:lnTo>
                  <a:pt x="4561087" y="8108600"/>
                </a:lnTo>
                <a:lnTo>
                  <a:pt x="0" y="8108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40851" y="-837248"/>
            <a:ext cx="16606298" cy="2779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40"/>
              </a:lnSpc>
            </a:pPr>
            <a:r>
              <a:rPr lang="en-US" sz="12000" spc="744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WHAT IS PRAYER?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873600"/>
            <a:ext cx="18288000" cy="8108600"/>
            <a:chOff x="0" y="0"/>
            <a:chExt cx="24384000" cy="108114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8311914" y="8323"/>
              <a:ext cx="6072086" cy="10794820"/>
            </a:xfrm>
            <a:custGeom>
              <a:avLst/>
              <a:gdLst/>
              <a:ahLst/>
              <a:cxnLst/>
              <a:rect r="r" b="b" t="t" l="l"/>
              <a:pathLst>
                <a:path h="10794820" w="6072086">
                  <a:moveTo>
                    <a:pt x="0" y="0"/>
                  </a:moveTo>
                  <a:lnTo>
                    <a:pt x="6072086" y="0"/>
                  </a:lnTo>
                  <a:lnTo>
                    <a:pt x="6072086" y="10794820"/>
                  </a:lnTo>
                  <a:lnTo>
                    <a:pt x="0" y="10794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8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081450" cy="10811466"/>
            </a:xfrm>
            <a:custGeom>
              <a:avLst/>
              <a:gdLst/>
              <a:ahLst/>
              <a:cxnLst/>
              <a:rect r="r" b="b" t="t" l="l"/>
              <a:pathLst>
                <a:path h="10811466" w="6081450">
                  <a:moveTo>
                    <a:pt x="0" y="0"/>
                  </a:moveTo>
                  <a:lnTo>
                    <a:pt x="6081450" y="0"/>
                  </a:lnTo>
                  <a:lnTo>
                    <a:pt x="6081450" y="10811466"/>
                  </a:lnTo>
                  <a:lnTo>
                    <a:pt x="0" y="10811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8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103971" y="0"/>
              <a:ext cx="6081450" cy="10811466"/>
            </a:xfrm>
            <a:custGeom>
              <a:avLst/>
              <a:gdLst/>
              <a:ahLst/>
              <a:cxnLst/>
              <a:rect r="r" b="b" t="t" l="l"/>
              <a:pathLst>
                <a:path h="10811466" w="6081450">
                  <a:moveTo>
                    <a:pt x="0" y="0"/>
                  </a:moveTo>
                  <a:lnTo>
                    <a:pt x="6081450" y="0"/>
                  </a:lnTo>
                  <a:lnTo>
                    <a:pt x="6081450" y="10811466"/>
                  </a:lnTo>
                  <a:lnTo>
                    <a:pt x="0" y="10811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8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207943" y="0"/>
              <a:ext cx="6081450" cy="10811466"/>
            </a:xfrm>
            <a:custGeom>
              <a:avLst/>
              <a:gdLst/>
              <a:ahLst/>
              <a:cxnLst/>
              <a:rect r="r" b="b" t="t" l="l"/>
              <a:pathLst>
                <a:path h="10811466" w="6081450">
                  <a:moveTo>
                    <a:pt x="0" y="0"/>
                  </a:moveTo>
                  <a:lnTo>
                    <a:pt x="6081449" y="0"/>
                  </a:lnTo>
                  <a:lnTo>
                    <a:pt x="6081449" y="10811466"/>
                  </a:lnTo>
                  <a:lnTo>
                    <a:pt x="0" y="10811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8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852808" y="2470753"/>
            <a:ext cx="16606298" cy="737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5"/>
              </a:lnSpc>
            </a:pPr>
            <a:r>
              <a:rPr lang="en-US" b="true" sz="6273" spc="388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A TIME IN WHICH WE ENCOUNTER GOD.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02718" y="3952457"/>
            <a:ext cx="7719923" cy="3182185"/>
            <a:chOff x="0" y="0"/>
            <a:chExt cx="10293230" cy="424291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0293230" cy="4242914"/>
              <a:chOff x="0" y="0"/>
              <a:chExt cx="2437800" cy="100487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437800" cy="1004872"/>
              </a:xfrm>
              <a:custGeom>
                <a:avLst/>
                <a:gdLst/>
                <a:ahLst/>
                <a:cxnLst/>
                <a:rect r="r" b="b" t="t" l="l"/>
                <a:pathLst>
                  <a:path h="1004872" w="2437800">
                    <a:moveTo>
                      <a:pt x="42657" y="0"/>
                    </a:moveTo>
                    <a:lnTo>
                      <a:pt x="2395142" y="0"/>
                    </a:lnTo>
                    <a:cubicBezTo>
                      <a:pt x="2418701" y="0"/>
                      <a:pt x="2437800" y="19098"/>
                      <a:pt x="2437800" y="42657"/>
                    </a:cubicBezTo>
                    <a:lnTo>
                      <a:pt x="2437800" y="962214"/>
                    </a:lnTo>
                    <a:cubicBezTo>
                      <a:pt x="2437800" y="973528"/>
                      <a:pt x="2433305" y="984378"/>
                      <a:pt x="2425306" y="992377"/>
                    </a:cubicBezTo>
                    <a:cubicBezTo>
                      <a:pt x="2417306" y="1000377"/>
                      <a:pt x="2406456" y="1004872"/>
                      <a:pt x="2395142" y="1004872"/>
                    </a:cubicBezTo>
                    <a:lnTo>
                      <a:pt x="42657" y="1004872"/>
                    </a:lnTo>
                    <a:cubicBezTo>
                      <a:pt x="19098" y="1004872"/>
                      <a:pt x="0" y="985773"/>
                      <a:pt x="0" y="962214"/>
                    </a:cubicBezTo>
                    <a:lnTo>
                      <a:pt x="0" y="42657"/>
                    </a:lnTo>
                    <a:cubicBezTo>
                      <a:pt x="0" y="19098"/>
                      <a:pt x="19098" y="0"/>
                      <a:pt x="42657" y="0"/>
                    </a:cubicBezTo>
                    <a:close/>
                  </a:path>
                </a:pathLst>
              </a:custGeom>
              <a:solidFill>
                <a:srgbClr val="E6E0DA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23825"/>
                <a:ext cx="2437800" cy="11286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31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266460" y="362468"/>
              <a:ext cx="9688525" cy="3619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b="true" sz="3600" spc="223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Responding to God</a:t>
              </a:r>
            </a:p>
            <a:p>
              <a:pPr algn="ctr">
                <a:lnSpc>
                  <a:spcPts val="4320"/>
                </a:lnSpc>
              </a:pPr>
              <a:r>
                <a:rPr lang="en-US" b="true" sz="3600" spc="223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Rest in God’s presence</a:t>
              </a:r>
            </a:p>
            <a:p>
              <a:pPr algn="ctr">
                <a:lnSpc>
                  <a:spcPts val="4320"/>
                </a:lnSpc>
              </a:pPr>
              <a:r>
                <a:rPr lang="en-US" b="true" sz="3600" spc="223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Praise God</a:t>
              </a:r>
            </a:p>
            <a:p>
              <a:pPr algn="ctr">
                <a:lnSpc>
                  <a:spcPts val="4320"/>
                </a:lnSpc>
              </a:pPr>
              <a:r>
                <a:rPr lang="en-US" b="true" sz="3600" spc="223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Intercede/Pray on the behalf of someone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300035" y="3952457"/>
            <a:ext cx="8472068" cy="3182185"/>
            <a:chOff x="0" y="0"/>
            <a:chExt cx="11296090" cy="4242914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1296090" cy="4242914"/>
              <a:chOff x="0" y="0"/>
              <a:chExt cx="2675312" cy="100487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675312" cy="1004872"/>
              </a:xfrm>
              <a:custGeom>
                <a:avLst/>
                <a:gdLst/>
                <a:ahLst/>
                <a:cxnLst/>
                <a:rect r="r" b="b" t="t" l="l"/>
                <a:pathLst>
                  <a:path h="1004872" w="2675312">
                    <a:moveTo>
                      <a:pt x="38870" y="0"/>
                    </a:moveTo>
                    <a:lnTo>
                      <a:pt x="2636442" y="0"/>
                    </a:lnTo>
                    <a:cubicBezTo>
                      <a:pt x="2657909" y="0"/>
                      <a:pt x="2675312" y="17403"/>
                      <a:pt x="2675312" y="38870"/>
                    </a:cubicBezTo>
                    <a:lnTo>
                      <a:pt x="2675312" y="966001"/>
                    </a:lnTo>
                    <a:cubicBezTo>
                      <a:pt x="2675312" y="987469"/>
                      <a:pt x="2657909" y="1004872"/>
                      <a:pt x="2636442" y="1004872"/>
                    </a:cubicBezTo>
                    <a:lnTo>
                      <a:pt x="38870" y="1004872"/>
                    </a:lnTo>
                    <a:cubicBezTo>
                      <a:pt x="17403" y="1004872"/>
                      <a:pt x="0" y="987469"/>
                      <a:pt x="0" y="966001"/>
                    </a:cubicBezTo>
                    <a:lnTo>
                      <a:pt x="0" y="38870"/>
                    </a:lnTo>
                    <a:cubicBezTo>
                      <a:pt x="0" y="17403"/>
                      <a:pt x="17403" y="0"/>
                      <a:pt x="38870" y="0"/>
                    </a:cubicBezTo>
                    <a:close/>
                  </a:path>
                </a:pathLst>
              </a:custGeom>
              <a:solidFill>
                <a:srgbClr val="E6E0DA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123825"/>
                <a:ext cx="2675312" cy="11286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31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292421" y="362468"/>
              <a:ext cx="10632469" cy="3619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b="true" sz="3600" spc="223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Meditate on our salvation</a:t>
              </a:r>
            </a:p>
            <a:p>
              <a:pPr algn="ctr">
                <a:lnSpc>
                  <a:spcPts val="4320"/>
                </a:lnSpc>
              </a:pPr>
              <a:r>
                <a:rPr lang="en-US" b="true" sz="3600" spc="223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Thank God</a:t>
              </a:r>
            </a:p>
            <a:p>
              <a:pPr algn="ctr">
                <a:lnSpc>
                  <a:spcPts val="4320"/>
                </a:lnSpc>
              </a:pPr>
              <a:r>
                <a:rPr lang="en-US" b="true" sz="3600" spc="223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Ask God for things</a:t>
              </a:r>
            </a:p>
            <a:p>
              <a:pPr algn="ctr">
                <a:lnSpc>
                  <a:spcPts val="4320"/>
                </a:lnSpc>
              </a:pPr>
              <a:r>
                <a:rPr lang="en-US" b="true" sz="3600" spc="223">
                  <a:solidFill>
                    <a:srgbClr val="000000"/>
                  </a:solidFill>
                  <a:latin typeface="Rosario Bold"/>
                  <a:ea typeface="Rosario Bold"/>
                  <a:cs typeface="Rosario Bold"/>
                  <a:sym typeface="Rosario Bold"/>
                </a:rPr>
                <a:t>Meditate/Reflect on God’s movements in our lives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540309" y="8141489"/>
            <a:ext cx="17197514" cy="13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0"/>
              </a:lnSpc>
            </a:pPr>
            <a:r>
              <a:rPr lang="en-US" b="true" sz="4500" spc="135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BUILDING UP &amp; ENGAGING IN A RELATIONSHIP WITH GOD</a:t>
            </a:r>
          </a:p>
          <a:p>
            <a:pPr algn="ctr">
              <a:lnSpc>
                <a:spcPts val="3354"/>
              </a:lnSpc>
            </a:pPr>
            <a:r>
              <a:rPr lang="en-US" b="true" sz="3900" spc="117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 </a:t>
            </a:r>
          </a:p>
          <a:p>
            <a:pPr algn="ctr">
              <a:lnSpc>
                <a:spcPts val="3526"/>
              </a:lnSpc>
            </a:pPr>
            <a:r>
              <a:rPr lang="en-US" b="true" sz="4100" spc="123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THROUGH A LONG, LOVING LOOK AT EACH OTHER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0851" y="-837248"/>
            <a:ext cx="16606298" cy="2779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40"/>
              </a:lnSpc>
            </a:pPr>
            <a:r>
              <a:rPr lang="en-US" sz="12000" spc="744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WHAT IS PRAYER?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2081401"/>
            <a:ext cx="18147236" cy="7776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2461" indent="-426230" lvl="1">
              <a:lnSpc>
                <a:spcPts val="4540"/>
              </a:lnSpc>
              <a:buFont typeface="Arial"/>
              <a:buChar char="•"/>
            </a:pPr>
            <a:r>
              <a:rPr lang="en-US" sz="3948" spc="296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Rote prayers </a:t>
            </a:r>
          </a:p>
          <a:p>
            <a:pPr algn="l" marL="1424940" indent="-474980" lvl="2">
              <a:lnSpc>
                <a:spcPts val="3794"/>
              </a:lnSpc>
              <a:buFont typeface="Arial"/>
              <a:buChar char="⚬"/>
            </a:pPr>
            <a:r>
              <a:rPr lang="en-US" sz="3300" i="true" spc="247">
                <a:solidFill>
                  <a:srgbClr val="000000"/>
                </a:solidFill>
                <a:latin typeface="Rosario Italics"/>
                <a:ea typeface="Rosario Italics"/>
                <a:cs typeface="Rosario Italics"/>
                <a:sym typeface="Rosario Italics"/>
              </a:rPr>
              <a:t>Our Father, Hail Mary, Suscipe Prayer, the Jesus Prayer</a:t>
            </a:r>
          </a:p>
          <a:p>
            <a:pPr algn="l" marL="852461" indent="-426230" lvl="1">
              <a:lnSpc>
                <a:spcPts val="4540"/>
              </a:lnSpc>
              <a:buFont typeface="Arial"/>
              <a:buChar char="•"/>
            </a:pPr>
            <a:r>
              <a:rPr lang="en-US" sz="3948" spc="296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Conversation with God</a:t>
            </a:r>
          </a:p>
          <a:p>
            <a:pPr algn="l" marL="852461" indent="-426230" lvl="1">
              <a:lnSpc>
                <a:spcPts val="4540"/>
              </a:lnSpc>
              <a:buFont typeface="Arial"/>
              <a:buChar char="•"/>
            </a:pPr>
            <a:r>
              <a:rPr lang="en-US" sz="3948" spc="296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Devotionals </a:t>
            </a:r>
          </a:p>
          <a:p>
            <a:pPr algn="l" marL="1424940" indent="-474980" lvl="2">
              <a:lnSpc>
                <a:spcPts val="3794"/>
              </a:lnSpc>
              <a:buFont typeface="Arial"/>
              <a:buChar char="⚬"/>
            </a:pPr>
            <a:r>
              <a:rPr lang="en-US" sz="3300" i="true" spc="247">
                <a:solidFill>
                  <a:srgbClr val="000000"/>
                </a:solidFill>
                <a:latin typeface="Rosario Italics"/>
                <a:ea typeface="Rosario Italics"/>
                <a:cs typeface="Rosario Italics"/>
                <a:sym typeface="Rosario Italics"/>
              </a:rPr>
              <a:t>Rosary, Lectio Divina, Divine Mercy Chaplet, Stations of the Cross, Adoration, Consecrations, venerations of relics, Examen</a:t>
            </a:r>
          </a:p>
          <a:p>
            <a:pPr algn="l" marL="832035" indent="-416018" lvl="1">
              <a:lnSpc>
                <a:spcPts val="4431"/>
              </a:lnSpc>
              <a:buFont typeface="Arial"/>
              <a:buChar char="•"/>
            </a:pPr>
            <a:r>
              <a:rPr lang="en-US" sz="3853" spc="289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Adoration, Petition, Intercession, Thanksgiving, Praise</a:t>
            </a:r>
          </a:p>
          <a:p>
            <a:pPr algn="l" marL="1424940" indent="-474980" lvl="2">
              <a:lnSpc>
                <a:spcPts val="3794"/>
              </a:lnSpc>
              <a:buFont typeface="Arial"/>
              <a:buChar char="⚬"/>
            </a:pPr>
            <a:r>
              <a:rPr lang="en-US" sz="3300" i="true" spc="247">
                <a:solidFill>
                  <a:srgbClr val="000000"/>
                </a:solidFill>
                <a:latin typeface="Rosario Italics"/>
                <a:ea typeface="Rosario Italics"/>
                <a:cs typeface="Rosario Italics"/>
                <a:sym typeface="Rosario Italics"/>
              </a:rPr>
              <a:t>W</a:t>
            </a:r>
            <a:r>
              <a:rPr lang="en-US" sz="3300" i="true" spc="247">
                <a:solidFill>
                  <a:srgbClr val="000000"/>
                </a:solidFill>
                <a:latin typeface="Rosario Italics"/>
                <a:ea typeface="Rosario Italics"/>
                <a:cs typeface="Rosario Italics"/>
                <a:sym typeface="Rosario Italics"/>
              </a:rPr>
              <a:t>ays of praying</a:t>
            </a:r>
          </a:p>
          <a:p>
            <a:pPr algn="l" marL="832035" indent="-416018" lvl="1">
              <a:lnSpc>
                <a:spcPts val="4431"/>
              </a:lnSpc>
              <a:buFont typeface="Arial"/>
              <a:buChar char="•"/>
            </a:pPr>
            <a:r>
              <a:rPr lang="en-US" sz="3853" spc="289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Vocal Prayer</a:t>
            </a:r>
          </a:p>
          <a:p>
            <a:pPr algn="l" marL="1424940" indent="-474980" lvl="2">
              <a:lnSpc>
                <a:spcPts val="3794"/>
              </a:lnSpc>
              <a:buFont typeface="Arial"/>
              <a:buChar char="⚬"/>
            </a:pPr>
            <a:r>
              <a:rPr lang="en-US" sz="3300" spc="247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Rote/traditional prayers &amp; s</a:t>
            </a:r>
            <a:r>
              <a:rPr lang="en-US" sz="3300" spc="247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pontaneous prayer</a:t>
            </a:r>
          </a:p>
          <a:p>
            <a:pPr algn="l" marL="832035" indent="-416018" lvl="1">
              <a:lnSpc>
                <a:spcPts val="4431"/>
              </a:lnSpc>
              <a:buFont typeface="Arial"/>
              <a:buChar char="•"/>
            </a:pPr>
            <a:r>
              <a:rPr lang="en-US" sz="3853" spc="289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Meditation</a:t>
            </a:r>
          </a:p>
          <a:p>
            <a:pPr algn="l" marL="1424940" indent="-474980" lvl="2">
              <a:lnSpc>
                <a:spcPts val="3794"/>
              </a:lnSpc>
              <a:buFont typeface="Arial"/>
              <a:buChar char="⚬"/>
            </a:pPr>
            <a:r>
              <a:rPr lang="en-US" sz="3300" i="true" spc="247">
                <a:solidFill>
                  <a:srgbClr val="000000"/>
                </a:solidFill>
                <a:latin typeface="Rosario Italics"/>
                <a:ea typeface="Rosario Italics"/>
                <a:cs typeface="Rosario Italics"/>
                <a:sym typeface="Rosario Italics"/>
              </a:rPr>
              <a:t>Examen, Rosary, Stations of the Cross, Imaginative Prayer, Lectio Divina, Reflective Prayer</a:t>
            </a:r>
          </a:p>
          <a:p>
            <a:pPr algn="l" marL="832035" indent="-416018" lvl="1">
              <a:lnSpc>
                <a:spcPts val="4431"/>
              </a:lnSpc>
              <a:buFont typeface="Arial"/>
              <a:buChar char="•"/>
            </a:pPr>
            <a:r>
              <a:rPr lang="en-US" sz="3853" spc="289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Contemplation</a:t>
            </a:r>
          </a:p>
          <a:p>
            <a:pPr algn="l" marL="1424940" indent="-474980" lvl="2">
              <a:lnSpc>
                <a:spcPts val="3794"/>
              </a:lnSpc>
              <a:buFont typeface="Arial"/>
              <a:buChar char="⚬"/>
            </a:pPr>
            <a:r>
              <a:rPr lang="en-US" sz="3300" i="true" spc="247">
                <a:solidFill>
                  <a:srgbClr val="000000"/>
                </a:solidFill>
                <a:latin typeface="Rosario Italics"/>
                <a:ea typeface="Rosario Italics"/>
                <a:cs typeface="Rosario Italics"/>
                <a:sym typeface="Rosario Italics"/>
              </a:rPr>
              <a:t>Centering Prayer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40851" y="-837248"/>
            <a:ext cx="16606298" cy="2779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40"/>
              </a:lnSpc>
            </a:pPr>
            <a:r>
              <a:rPr lang="en-US" sz="12000" spc="744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WHAT IS PRAYER?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41624" y="423271"/>
            <a:ext cx="6674130" cy="4332127"/>
            <a:chOff x="0" y="0"/>
            <a:chExt cx="868916" cy="5640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68916" cy="564007"/>
            </a:xfrm>
            <a:custGeom>
              <a:avLst/>
              <a:gdLst/>
              <a:ahLst/>
              <a:cxnLst/>
              <a:rect r="r" b="b" t="t" l="l"/>
              <a:pathLst>
                <a:path h="564007" w="868916">
                  <a:moveTo>
                    <a:pt x="26680" y="0"/>
                  </a:moveTo>
                  <a:lnTo>
                    <a:pt x="842236" y="0"/>
                  </a:lnTo>
                  <a:cubicBezTo>
                    <a:pt x="856971" y="0"/>
                    <a:pt x="868916" y="11945"/>
                    <a:pt x="868916" y="26680"/>
                  </a:cubicBezTo>
                  <a:lnTo>
                    <a:pt x="868916" y="537327"/>
                  </a:lnTo>
                  <a:cubicBezTo>
                    <a:pt x="868916" y="552062"/>
                    <a:pt x="856971" y="564007"/>
                    <a:pt x="842236" y="564007"/>
                  </a:cubicBezTo>
                  <a:lnTo>
                    <a:pt x="26680" y="564007"/>
                  </a:lnTo>
                  <a:cubicBezTo>
                    <a:pt x="11945" y="564007"/>
                    <a:pt x="0" y="552062"/>
                    <a:pt x="0" y="537327"/>
                  </a:cubicBezTo>
                  <a:lnTo>
                    <a:pt x="0" y="26680"/>
                  </a:lnTo>
                  <a:cubicBezTo>
                    <a:pt x="0" y="11945"/>
                    <a:pt x="11945" y="0"/>
                    <a:pt x="26680" y="0"/>
                  </a:cubicBezTo>
                  <a:close/>
                </a:path>
              </a:pathLst>
            </a:custGeom>
            <a:blipFill>
              <a:blip r:embed="rId3"/>
              <a:stretch>
                <a:fillRect l="-7562" t="0" r="-24990" b="-36056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8139870" y="-620173"/>
            <a:ext cx="10014897" cy="2666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29"/>
              </a:lnSpc>
            </a:pPr>
            <a:r>
              <a:rPr lang="en-US" sz="11499" spc="712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THE PSALMS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139870" y="2388169"/>
            <a:ext cx="9619604" cy="7008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 spc="307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Shows us how to pray &amp; enables/ teaches us how to approach God</a:t>
            </a:r>
          </a:p>
          <a:p>
            <a:pPr algn="l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 spc="307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Help us to lift up our hearts to the Lord</a:t>
            </a:r>
          </a:p>
          <a:p>
            <a:pPr algn="l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 spc="307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Teach us that there is no pit that the love of God is not present</a:t>
            </a:r>
          </a:p>
          <a:p>
            <a:pPr algn="l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 spc="307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Sense of interior movement</a:t>
            </a:r>
          </a:p>
          <a:p>
            <a:pPr algn="l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 spc="307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Christ and the Psalms</a:t>
            </a:r>
          </a:p>
          <a:p>
            <a:pPr algn="l" marL="1770381" indent="-590127" lvl="2">
              <a:lnSpc>
                <a:spcPts val="5084"/>
              </a:lnSpc>
              <a:buFont typeface="Arial"/>
              <a:buChar char="⚬"/>
            </a:pPr>
            <a:r>
              <a:rPr lang="en-US" sz="4100" spc="307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In Jesus Christ, the Psalms become flesh</a:t>
            </a:r>
          </a:p>
          <a:p>
            <a:pPr algn="l" marL="2655572" indent="-663893" lvl="3">
              <a:lnSpc>
                <a:spcPts val="5084"/>
              </a:lnSpc>
              <a:buFont typeface="Arial"/>
              <a:buChar char="￭"/>
            </a:pPr>
            <a:r>
              <a:rPr lang="en-US" sz="4100" spc="307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Words &amp; acts of Christ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1964" y="5754368"/>
            <a:ext cx="7733451" cy="3919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6"/>
              </a:lnSpc>
            </a:pPr>
            <a:r>
              <a:rPr lang="en-US" b="true" sz="3145" spc="125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“IF THE PSALM PRAYS, YOU PRAY; IF IT LAMENTS, YOU LAMENT; IF IT EXULTS, YOU REJOICE; IF IT HOPES, YOU HOPE; IF IT FEARS, YOU FEAR. EVERYTHING WRITTEN HERE IS A MIRROR FOR US.”</a:t>
            </a:r>
          </a:p>
          <a:p>
            <a:pPr algn="ctr">
              <a:lnSpc>
                <a:spcPts val="681"/>
              </a:lnSpc>
            </a:pPr>
          </a:p>
          <a:p>
            <a:pPr algn="ctr">
              <a:lnSpc>
                <a:spcPts val="2241"/>
              </a:lnSpc>
            </a:pPr>
          </a:p>
          <a:p>
            <a:pPr algn="ctr">
              <a:lnSpc>
                <a:spcPts val="4074"/>
              </a:lnSpc>
            </a:pPr>
            <a:r>
              <a:rPr lang="en-US" b="true" sz="2734" spc="82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~ST. AUGUSTINE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4829" y="-761683"/>
            <a:ext cx="17458343" cy="2666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29"/>
              </a:lnSpc>
            </a:pPr>
            <a:r>
              <a:rPr lang="en-US" sz="11499" spc="712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THE MASS/LITURGY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806491"/>
            <a:ext cx="18054908" cy="8005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5942" indent="-397971" lvl="1">
              <a:lnSpc>
                <a:spcPts val="4239"/>
              </a:lnSpc>
              <a:buFont typeface="Arial"/>
              <a:buChar char="•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Prayer and Liturgy is at the heart of the Catholic faith-filled life </a:t>
            </a:r>
          </a:p>
          <a:p>
            <a:pPr algn="l" marL="795942" indent="-397971" lvl="1">
              <a:lnSpc>
                <a:spcPts val="4239"/>
              </a:lnSpc>
              <a:buFont typeface="Arial"/>
              <a:buChar char="•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Mass is one huge prayer, seeped in the Word of God, Tradition, and ultimately culminates in our reception of God through the a sacrament (The Eucharist)</a:t>
            </a:r>
          </a:p>
          <a:p>
            <a:pPr algn="l" marL="795942" indent="-397971" lvl="1">
              <a:lnSpc>
                <a:spcPts val="4239"/>
              </a:lnSpc>
              <a:buFont typeface="Arial"/>
              <a:buChar char="•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The mass is not just any experience of prayer</a:t>
            </a:r>
          </a:p>
          <a:p>
            <a:pPr algn="l" marL="1591885" indent="-530628" lvl="2">
              <a:lnSpc>
                <a:spcPts val="4239"/>
              </a:lnSpc>
              <a:buFont typeface="Arial"/>
              <a:buChar char="⚬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It is not something that is all about us or any particular religious group</a:t>
            </a:r>
          </a:p>
          <a:p>
            <a:pPr algn="l" marL="1591885" indent="-530628" lvl="2">
              <a:lnSpc>
                <a:spcPts val="4239"/>
              </a:lnSpc>
              <a:buFont typeface="Arial"/>
              <a:buChar char="⚬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Consists of the Body of Christ</a:t>
            </a:r>
          </a:p>
          <a:p>
            <a:pPr algn="l" marL="795942" indent="-397971" lvl="1">
              <a:lnSpc>
                <a:spcPts val="4239"/>
              </a:lnSpc>
              <a:buFont typeface="Arial"/>
              <a:buChar char="•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A prayer of the total body</a:t>
            </a:r>
          </a:p>
          <a:p>
            <a:pPr algn="l" marL="1591885" indent="-530628" lvl="2">
              <a:lnSpc>
                <a:spcPts val="4239"/>
              </a:lnSpc>
              <a:buFont typeface="Arial"/>
              <a:buChar char="⚬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Use of all of your senses: sight, smell, sound, touch, taste</a:t>
            </a:r>
          </a:p>
          <a:p>
            <a:pPr algn="l" marL="1591885" indent="-530628" lvl="2">
              <a:lnSpc>
                <a:spcPts val="4239"/>
              </a:lnSpc>
              <a:buFont typeface="Arial"/>
              <a:buChar char="⚬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Has a certain restraint</a:t>
            </a:r>
          </a:p>
          <a:p>
            <a:pPr algn="l" marL="2387827" indent="-596957" lvl="3">
              <a:lnSpc>
                <a:spcPts val="4239"/>
              </a:lnSpc>
              <a:buFont typeface="Arial"/>
              <a:buChar char="￭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Don’t give ourselves entirely over to our passions/beat of the drums</a:t>
            </a:r>
          </a:p>
          <a:p>
            <a:pPr algn="l" marL="2387827" indent="-596957" lvl="3">
              <a:lnSpc>
                <a:spcPts val="4239"/>
              </a:lnSpc>
              <a:buFont typeface="Arial"/>
              <a:buChar char="￭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We are invited into a space of contemplation where our affections arise, but we aren’t forced into it</a:t>
            </a:r>
          </a:p>
          <a:p>
            <a:pPr algn="l" marL="1591885" indent="-530628" lvl="2">
              <a:lnSpc>
                <a:spcPts val="4239"/>
              </a:lnSpc>
              <a:buFont typeface="Arial"/>
              <a:buChar char="⚬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Postures/actions we assume during Mass have purpose</a:t>
            </a:r>
          </a:p>
          <a:p>
            <a:pPr algn="l" marL="795942" indent="-397971" lvl="1">
              <a:lnSpc>
                <a:spcPts val="4239"/>
              </a:lnSpc>
              <a:buFont typeface="Arial"/>
              <a:buChar char="•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Mass slowly forms us into a life of prayer</a:t>
            </a:r>
          </a:p>
          <a:p>
            <a:pPr algn="l" marL="1591885" indent="-530628" lvl="2">
              <a:lnSpc>
                <a:spcPts val="4239"/>
              </a:lnSpc>
              <a:buFont typeface="Arial"/>
              <a:buChar char="⚬"/>
            </a:pPr>
            <a:r>
              <a:rPr lang="en-US" sz="3686" spc="184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Self-sacrificial love of God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584701" y="1933076"/>
            <a:ext cx="6041221" cy="9203920"/>
            <a:chOff x="0" y="0"/>
            <a:chExt cx="812800" cy="12383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1238317"/>
            </a:xfrm>
            <a:custGeom>
              <a:avLst/>
              <a:gdLst/>
              <a:ahLst/>
              <a:cxnLst/>
              <a:rect r="r" b="b" t="t" l="l"/>
              <a:pathLst>
                <a:path h="123831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238317"/>
                  </a:lnTo>
                  <a:lnTo>
                    <a:pt x="0" y="1238317"/>
                  </a:lnTo>
                  <a:close/>
                </a:path>
              </a:pathLst>
            </a:custGeom>
            <a:solidFill>
              <a:srgbClr val="C4BCB4">
                <a:alpha val="5372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812800" cy="13049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6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33331" y="-799914"/>
            <a:ext cx="17621338" cy="2666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29"/>
              </a:lnSpc>
            </a:pPr>
            <a:r>
              <a:rPr lang="en-US" sz="11499" spc="712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TYPES OF PRAYER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3373915"/>
            <a:ext cx="5399841" cy="6397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601" indent="-431801" lvl="1">
              <a:lnSpc>
                <a:spcPts val="4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Most common type of prayer</a:t>
            </a:r>
          </a:p>
          <a:p>
            <a:pPr algn="l" marL="863601" indent="-431801" lvl="1">
              <a:lnSpc>
                <a:spcPts val="4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Out loud in a group, on our own, or in the silence of our minds</a:t>
            </a:r>
          </a:p>
          <a:p>
            <a:pPr algn="l" marL="863601" indent="-431801" lvl="1">
              <a:lnSpc>
                <a:spcPts val="4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Rote prayers</a:t>
            </a:r>
          </a:p>
          <a:p>
            <a:pPr algn="l" marL="1727202" indent="-575734" lvl="2">
              <a:lnSpc>
                <a:spcPts val="4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Standardized form of prayer</a:t>
            </a:r>
          </a:p>
          <a:p>
            <a:pPr algn="l" marL="1727202" indent="-575734" lvl="2">
              <a:lnSpc>
                <a:spcPts val="4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Creates sense of unity and continuity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2055206"/>
            <a:ext cx="5207852" cy="70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b="true" sz="300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VOCAL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05000" y="2055206"/>
            <a:ext cx="5207852" cy="70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b="true" sz="300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MEDITATIVE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971899" y="2055206"/>
            <a:ext cx="6278001" cy="70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b="true" sz="300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CONTEMPLATIVE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399841" y="3926774"/>
            <a:ext cx="6041221" cy="523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601" indent="-431801" lvl="1">
              <a:lnSpc>
                <a:spcPts val="4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When you speak to God from your own heart</a:t>
            </a:r>
          </a:p>
          <a:p>
            <a:pPr algn="l" marL="863601" indent="-431801" lvl="1">
              <a:lnSpc>
                <a:spcPts val="4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Focus mind on God and on the way he moves throughout your life</a:t>
            </a:r>
          </a:p>
          <a:p>
            <a:pPr algn="l" marL="863601" indent="-431801" lvl="1">
              <a:lnSpc>
                <a:spcPts val="4600"/>
              </a:lnSpc>
              <a:buFont typeface="Arial"/>
              <a:buChar char="•"/>
            </a:pPr>
            <a:r>
              <a:rPr lang="en-US" sz="4000" i="true">
                <a:solidFill>
                  <a:srgbClr val="000000"/>
                </a:solidFill>
                <a:latin typeface="Rosario Italics"/>
                <a:ea typeface="Rosario Italics"/>
                <a:cs typeface="Rosario Italics"/>
                <a:sym typeface="Rosario Italics"/>
              </a:rPr>
              <a:t>Some examples: Rosary, Imaginative Prayer, Examine, Lectio Divina, Divine Mercy Chaplet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806897" y="3373915"/>
            <a:ext cx="6147772" cy="581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601" indent="-431801" lvl="1">
              <a:lnSpc>
                <a:spcPts val="4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When you rest completely in the presence of God, letting go of your imagination, thoughts and emotions</a:t>
            </a:r>
          </a:p>
          <a:p>
            <a:pPr algn="l" marL="863601" indent="-431801" lvl="1">
              <a:lnSpc>
                <a:spcPts val="4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When you simply rest and look at God and He looks back at you, in love</a:t>
            </a:r>
          </a:p>
          <a:p>
            <a:pPr algn="l" marL="863601" indent="-431801" lvl="1">
              <a:lnSpc>
                <a:spcPts val="4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Hardest form of prayer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8901" y="2946384"/>
            <a:ext cx="18130197" cy="1373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37"/>
              </a:lnSpc>
            </a:pPr>
            <a:r>
              <a:rPr lang="en-US" b="true" sz="5899" spc="365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6 EXPRESSIONS OF PRAYER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-164265"/>
            <a:ext cx="18288000" cy="2411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0"/>
              </a:lnSpc>
            </a:pPr>
            <a:r>
              <a:rPr lang="en-US" sz="10500" spc="651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WITHIN VOCAL PRAYER...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2639" y="4906326"/>
            <a:ext cx="6715672" cy="99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670" spc="289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Blessing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2639" y="6124818"/>
            <a:ext cx="6715672" cy="99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670" spc="289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Adoration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02639" y="7343311"/>
            <a:ext cx="6715672" cy="99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670" spc="289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Petition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19861" y="4906326"/>
            <a:ext cx="6715672" cy="99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670" spc="289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Intercession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19861" y="6124818"/>
            <a:ext cx="6715672" cy="99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670" spc="289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Thanksgiving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519861" y="7343311"/>
            <a:ext cx="6715672" cy="99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670" spc="289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Praise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E81E64296EE949A7349363716FC61F" ma:contentTypeVersion="13" ma:contentTypeDescription="Create a new document." ma:contentTypeScope="" ma:versionID="7ec92ed708835abdf4be8efee960c0b4">
  <xsd:schema xmlns:xsd="http://www.w3.org/2001/XMLSchema" xmlns:xs="http://www.w3.org/2001/XMLSchema" xmlns:p="http://schemas.microsoft.com/office/2006/metadata/properties" xmlns:ns2="b662bb51-3d71-4125-b602-33d26c1a499a" xmlns:ns3="3c2e1784-4002-4795-9ff7-0ca4043adda1" targetNamespace="http://schemas.microsoft.com/office/2006/metadata/properties" ma:root="true" ma:fieldsID="aa61a5d0e85e85879cacf4be4a1ba189" ns2:_="" ns3:_="">
    <xsd:import namespace="b662bb51-3d71-4125-b602-33d26c1a499a"/>
    <xsd:import namespace="3c2e1784-4002-4795-9ff7-0ca4043add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2bb51-3d71-4125-b602-33d26c1a4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64c830c-7910-4dd6-ba47-f6a6676c6e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e1784-4002-4795-9ff7-0ca4043adda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a88539-144a-4e87-b606-6f81d0941a22}" ma:internalName="TaxCatchAll" ma:showField="CatchAllData" ma:web="3c2e1784-4002-4795-9ff7-0ca4043ad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2e1784-4002-4795-9ff7-0ca4043adda1" xsi:nil="true"/>
    <lcf76f155ced4ddcb4097134ff3c332f xmlns="b662bb51-3d71-4125-b602-33d26c1a49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330DA8-EC8C-40B7-A46E-139D81260B91}"/>
</file>

<file path=customXml/itemProps2.xml><?xml version="1.0" encoding="utf-8"?>
<ds:datastoreItem xmlns:ds="http://schemas.openxmlformats.org/officeDocument/2006/customXml" ds:itemID="{A1897B79-B7A1-4AD5-9D13-6C1B87F031CF}"/>
</file>

<file path=customXml/itemProps3.xml><?xml version="1.0" encoding="utf-8"?>
<ds:datastoreItem xmlns:ds="http://schemas.openxmlformats.org/officeDocument/2006/customXml" ds:itemID="{0FD62D7F-ACEB-49D0-B293-FB4F3E6045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OCIA Prayer</dc:title>
  <cp:revision>1</cp:revision>
  <dcterms:created xsi:type="dcterms:W3CDTF">2006-08-16T00:00:00Z</dcterms:created>
  <dcterms:modified xsi:type="dcterms:W3CDTF">2011-08-01T06:04:30Z</dcterms:modified>
  <dc:identifier>DAGoktt4y9k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0x010100E2E81E64296EE949A7349363716FC61F</vt:lpwstr>
  </property>
</Properties>
</file>