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22"/>
  </p:notesMasterIdLst>
  <p:handoutMasterIdLst>
    <p:handoutMasterId r:id="rId23"/>
  </p:handoutMasterIdLst>
  <p:sldIdLst>
    <p:sldId id="315" r:id="rId5"/>
    <p:sldId id="319" r:id="rId6"/>
    <p:sldId id="325" r:id="rId7"/>
    <p:sldId id="266" r:id="rId8"/>
    <p:sldId id="314" r:id="rId9"/>
    <p:sldId id="271" r:id="rId10"/>
    <p:sldId id="309" r:id="rId11"/>
    <p:sldId id="317" r:id="rId12"/>
    <p:sldId id="318" r:id="rId13"/>
    <p:sldId id="256" r:id="rId14"/>
    <p:sldId id="312" r:id="rId15"/>
    <p:sldId id="320" r:id="rId16"/>
    <p:sldId id="321" r:id="rId17"/>
    <p:sldId id="322" r:id="rId18"/>
    <p:sldId id="323" r:id="rId19"/>
    <p:sldId id="324" r:id="rId20"/>
    <p:sldId id="305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AA1BD55-57CD-466E-0725-B6CBA11E0D12}" name="Lauren Weldy (ALLEGIS GROUP SERVICES)" initials="LW" userId="S::v-lweldy@microsoft.com::07a2285c-a352-4b96-8658-ecc34365c1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0" autoAdjust="0"/>
    <p:restoredTop sz="93325" autoAdjust="0"/>
  </p:normalViewPr>
  <p:slideViewPr>
    <p:cSldViewPr snapToGrid="0">
      <p:cViewPr>
        <p:scale>
          <a:sx n="98" d="100"/>
          <a:sy n="98" d="100"/>
        </p:scale>
        <p:origin x="43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>
        <p:scale>
          <a:sx n="1" d="2"/>
          <a:sy n="1" d="2"/>
        </p:scale>
        <p:origin x="2640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556653-6123-4FE4-861F-5F9583BF59B0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9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83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6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4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5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2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6206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365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157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134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361923"/>
            <a:ext cx="6623040" cy="1421898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A5BF-04A6-2B17-0703-8419C4DB97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7399" y="2916772"/>
            <a:ext cx="6622819" cy="2852639"/>
          </a:xfrm>
        </p:spPr>
        <p:txBody>
          <a:bodyPr anchor="t"/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2000" b="0"/>
            </a:lvl1pPr>
            <a:lvl2pPr>
              <a:lnSpc>
                <a:spcPct val="125000"/>
              </a:lnSpc>
              <a:spcAft>
                <a:spcPts val="600"/>
              </a:spcAft>
              <a:defRPr/>
            </a:lvl2pPr>
            <a:lvl3pPr>
              <a:lnSpc>
                <a:spcPct val="125000"/>
              </a:lnSpc>
              <a:spcAft>
                <a:spcPts val="600"/>
              </a:spcAft>
              <a:defRPr/>
            </a:lvl3pPr>
            <a:lvl4pPr>
              <a:lnSpc>
                <a:spcPct val="125000"/>
              </a:lnSpc>
              <a:spcAft>
                <a:spcPts val="600"/>
              </a:spcAft>
              <a:defRPr/>
            </a:lvl4pPr>
            <a:lvl5pPr>
              <a:lnSpc>
                <a:spcPct val="12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9D74E-6357-D3E7-30C0-09B4B82B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3482" y="1095507"/>
            <a:ext cx="3997653" cy="5016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3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825689"/>
            <a:ext cx="7685728" cy="3741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30" y="825687"/>
            <a:ext cx="5957384" cy="3741551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36013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0836" y="-2"/>
            <a:ext cx="44811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2498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3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E77A60-3019-43AE-AA38-E130C04CF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BF0FB-88D2-4271-BFAF-D129CF8C2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0325" y="-4078"/>
            <a:ext cx="5787773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B807B-6DFA-471C-B675-016416207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1031500"/>
            <a:ext cx="12190475" cy="64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5D4C0-9882-489D-AD77-A9F38B37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46677" y="1095508"/>
            <a:ext cx="5742273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EC5ED-FCAE-682A-C050-58786819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16" y="1316736"/>
            <a:ext cx="5120640" cy="3392424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828" y="4816366"/>
            <a:ext cx="5125300" cy="106892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Click to add subtitle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99" y="1095509"/>
            <a:ext cx="6391656" cy="50168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A5DB4-1ED7-4630-89AF-F1802E44E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44405"/>
            <a:ext cx="644667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D4012-4107-490F-A369-EA7063242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46677" y="6167615"/>
            <a:ext cx="5742273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5C79E2-9EA5-4713-B4AF-0E4572CF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12249"/>
            <a:ext cx="12190475" cy="64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4C09E2-06F0-4230-8DAD-A0DBF01F8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949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4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23" y="167463"/>
            <a:ext cx="6408058" cy="158089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78806-0532-B92A-4326-73941B4232E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4613275" cy="685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B24183-BE19-B810-4EF4-D9959CAD15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40405" y="1959427"/>
            <a:ext cx="6408665" cy="416165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15B6AB-EFBA-3087-EC3D-8DA945B7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405" y="6309360"/>
            <a:ext cx="3982428" cy="4572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3371A6-1409-7906-744F-59D906DF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8415" y="6309360"/>
            <a:ext cx="1215204" cy="4572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9/8/20XX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46652F-6212-09E9-1A75-28F7C8EE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18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8" y="1034477"/>
            <a:ext cx="9380431" cy="261455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4ADB5-E70F-B672-CBEB-D8194AEA7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177" y="3649028"/>
            <a:ext cx="9380431" cy="2164715"/>
          </a:xfrm>
        </p:spPr>
        <p:txBody>
          <a:bodyPr anchor="t"/>
          <a:lstStyle>
            <a:lvl1pPr marL="0" indent="0">
              <a:lnSpc>
                <a:spcPct val="125000"/>
              </a:lnSpc>
              <a:buNone/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400" b="0" kern="1200" spc="1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2400" b="0" kern="1200" spc="15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35738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30FB3D5A-25E2-453F-A78E-0A20BDCE8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96342-0E80-4F8E-9563-9F5EDFC0D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B2F5D-C3BA-453E-8F4D-97074F48C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3752"/>
            <a:ext cx="10013709" cy="103327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78233C-CCEC-FC64-A709-616569B37D2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502269"/>
            <a:ext cx="4753581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7FEFA15-354D-6389-9102-922A664A73A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966630" y="502269"/>
            <a:ext cx="4753581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4FDF0-F4BE-433D-86EE-9E1832D43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FCD07-1301-45ED-B326-449ECFADE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8168" y="6309360"/>
            <a:ext cx="214884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06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962423"/>
            <a:ext cx="10013710" cy="121615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2AD8E1-37CB-EB1E-9394-A293E1F210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2590800"/>
            <a:ext cx="6441412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37B294-6F01-986D-E8E5-119AE9A8F2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97362" y="2590800"/>
            <a:ext cx="3522849" cy="3718557"/>
          </a:xfrm>
        </p:spPr>
        <p:txBody>
          <a:bodyPr anchor="t">
            <a:normAutofit/>
          </a:bodyPr>
          <a:lstStyle>
            <a:lvl1pPr marL="285750" indent="-285750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049579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EFA1AD-93FB-148E-CFC6-A6E5D996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8168" y="6309360"/>
            <a:ext cx="214884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</p:spTree>
    <p:extLst>
      <p:ext uri="{BB962C8B-B14F-4D97-AF65-F5344CB8AC3E}">
        <p14:creationId xmlns:p14="http://schemas.microsoft.com/office/powerpoint/2010/main" val="161647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9" y="825687"/>
            <a:ext cx="9643772" cy="5201730"/>
          </a:xfrm>
        </p:spPr>
        <p:txBody>
          <a:bodyPr tIns="182880" anchor="ctr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0C09F-8990-542B-199E-E6FADE2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F60C3-341E-9533-2415-66360A25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53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494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4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585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21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94837D5C-EE88-BE2B-5940-6A8E20CAE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331A-AE6C-3009-DDD4-1671FF7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7D28B-DE67-0B99-CDEB-A037FFC5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9F3E3-6134-5423-F75E-B36E71A65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F677F-A1EC-4CDA-E80E-4B3695465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E2C06-C49E-A5AA-07A3-D134EFA3D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A39D8-E4F7-CD36-B80A-49D228C0F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F4721-4B2C-0638-8409-054F6738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94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2554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089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319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4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2" r:id="rId19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QLfgaUoQCw?feature=shared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/>
              <a:t>The Holy Trinity</a:t>
            </a:r>
          </a:p>
        </p:txBody>
      </p:sp>
    </p:spTree>
    <p:extLst>
      <p:ext uri="{BB962C8B-B14F-4D97-AF65-F5344CB8AC3E}">
        <p14:creationId xmlns:p14="http://schemas.microsoft.com/office/powerpoint/2010/main" val="232390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628" y="1034477"/>
            <a:ext cx="9380431" cy="1883821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The trinity through relationship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94F61A-46C1-B831-7EC4-687DF1C75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Every “being” at all levels can communicate or make an image of itself.</a:t>
            </a:r>
          </a:p>
          <a:p>
            <a:r>
              <a:rPr lang="en-US" dirty="0"/>
              <a:t>The higher you go, the more perfect and interior this process of communication becomes</a:t>
            </a:r>
          </a:p>
        </p:txBody>
      </p:sp>
    </p:spTree>
    <p:extLst>
      <p:ext uri="{BB962C8B-B14F-4D97-AF65-F5344CB8AC3E}">
        <p14:creationId xmlns:p14="http://schemas.microsoft.com/office/powerpoint/2010/main" val="311154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ile of rocks">
            <a:extLst>
              <a:ext uri="{FF2B5EF4-FFF2-40B4-BE49-F238E27FC236}">
                <a16:creationId xmlns:a16="http://schemas.microsoft.com/office/drawing/2014/main" id="{D1A1FC69-1596-D958-3D2F-FBEB145805AC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3760390" y="501650"/>
            <a:ext cx="5579269" cy="371951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AB5AAD2-EC30-BF8F-F20B-6A7C3507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ROCK. Lowest level.</a:t>
            </a:r>
          </a:p>
        </p:txBody>
      </p:sp>
    </p:spTree>
    <p:extLst>
      <p:ext uri="{BB962C8B-B14F-4D97-AF65-F5344CB8AC3E}">
        <p14:creationId xmlns:p14="http://schemas.microsoft.com/office/powerpoint/2010/main" val="123070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DE00-B8D3-095B-383F-C1E12185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PLANT. Higher level.</a:t>
            </a:r>
          </a:p>
        </p:txBody>
      </p:sp>
      <p:pic>
        <p:nvPicPr>
          <p:cNvPr id="6" name="Content Placeholder 5" descr="Hand holding a sapling">
            <a:extLst>
              <a:ext uri="{FF2B5EF4-FFF2-40B4-BE49-F238E27FC236}">
                <a16:creationId xmlns:a16="http://schemas.microsoft.com/office/drawing/2014/main" id="{BB6EB3B3-2EC8-86B7-8C57-7CE94919266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3458765" y="501650"/>
            <a:ext cx="5579269" cy="3719513"/>
          </a:xfrm>
        </p:spPr>
      </p:pic>
    </p:spTree>
    <p:extLst>
      <p:ext uri="{BB962C8B-B14F-4D97-AF65-F5344CB8AC3E}">
        <p14:creationId xmlns:p14="http://schemas.microsoft.com/office/powerpoint/2010/main" val="334547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F21D-8D2C-68C5-1739-B9A73C3A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ANIMALS. Higher still</a:t>
            </a:r>
          </a:p>
        </p:txBody>
      </p:sp>
      <p:pic>
        <p:nvPicPr>
          <p:cNvPr id="6" name="Content Placeholder 5" descr="Baby elephant touching trunks with adult elephant">
            <a:extLst>
              <a:ext uri="{FF2B5EF4-FFF2-40B4-BE49-F238E27FC236}">
                <a16:creationId xmlns:a16="http://schemas.microsoft.com/office/drawing/2014/main" id="{2E1201C4-FF0F-4A14-F652-07E8ED5EC2E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3131873" y="501650"/>
            <a:ext cx="6612467" cy="3719513"/>
          </a:xfrm>
        </p:spPr>
      </p:pic>
    </p:spTree>
    <p:extLst>
      <p:ext uri="{BB962C8B-B14F-4D97-AF65-F5344CB8AC3E}">
        <p14:creationId xmlns:p14="http://schemas.microsoft.com/office/powerpoint/2010/main" val="1607680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F601B-133C-C40C-1661-2B8E1643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HUMANS. Higher Still.</a:t>
            </a:r>
          </a:p>
        </p:txBody>
      </p:sp>
      <p:pic>
        <p:nvPicPr>
          <p:cNvPr id="6" name="Content Placeholder 5" descr="Man and toddler nose to nose">
            <a:extLst>
              <a:ext uri="{FF2B5EF4-FFF2-40B4-BE49-F238E27FC236}">
                <a16:creationId xmlns:a16="http://schemas.microsoft.com/office/drawing/2014/main" id="{3A4B37B9-6DE2-1D8A-FCC1-3D47537F332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3705225" y="501650"/>
            <a:ext cx="4959350" cy="3719513"/>
          </a:xfrm>
        </p:spPr>
      </p:pic>
    </p:spTree>
    <p:extLst>
      <p:ext uri="{BB962C8B-B14F-4D97-AF65-F5344CB8AC3E}">
        <p14:creationId xmlns:p14="http://schemas.microsoft.com/office/powerpoint/2010/main" val="629308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BD59-F89D-0893-FF8B-DD2D4EC2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OAKLEY. We’re stepping back a minute.</a:t>
            </a:r>
          </a:p>
        </p:txBody>
      </p:sp>
      <p:pic>
        <p:nvPicPr>
          <p:cNvPr id="6" name="Content Placeholder 5" descr="A close up of a dog&#10;&#10;AI-generated content may be incorrect.">
            <a:extLst>
              <a:ext uri="{FF2B5EF4-FFF2-40B4-BE49-F238E27FC236}">
                <a16:creationId xmlns:a16="http://schemas.microsoft.com/office/drawing/2014/main" id="{60F6EBDB-C974-A019-3800-FCAED6707CCC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 rot="5400000">
            <a:off x="4272040" y="497068"/>
            <a:ext cx="4658907" cy="3859327"/>
          </a:xfrm>
        </p:spPr>
      </p:pic>
    </p:spTree>
    <p:extLst>
      <p:ext uri="{BB962C8B-B14F-4D97-AF65-F5344CB8AC3E}">
        <p14:creationId xmlns:p14="http://schemas.microsoft.com/office/powerpoint/2010/main" val="336739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AF96A-6771-84B9-8CAC-F60A7CA2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GOD. Highest Level.</a:t>
            </a:r>
          </a:p>
        </p:txBody>
      </p:sp>
      <p:pic>
        <p:nvPicPr>
          <p:cNvPr id="6" name="Content Placeholder 5" descr="A painting of a person being carried by angels&#10;&#10;AI-generated content may be incorrect.">
            <a:extLst>
              <a:ext uri="{FF2B5EF4-FFF2-40B4-BE49-F238E27FC236}">
                <a16:creationId xmlns:a16="http://schemas.microsoft.com/office/drawing/2014/main" id="{94315D91-220E-1D1B-8C0D-F4C7270C473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4797012" y="93088"/>
            <a:ext cx="3656323" cy="4670953"/>
          </a:xfrm>
        </p:spPr>
      </p:pic>
    </p:spTree>
    <p:extLst>
      <p:ext uri="{BB962C8B-B14F-4D97-AF65-F5344CB8AC3E}">
        <p14:creationId xmlns:p14="http://schemas.microsoft.com/office/powerpoint/2010/main" val="318849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group of hands holding each other&#10;&#10;AI-generated content may be incorrect.">
            <a:extLst>
              <a:ext uri="{FF2B5EF4-FFF2-40B4-BE49-F238E27FC236}">
                <a16:creationId xmlns:a16="http://schemas.microsoft.com/office/drawing/2014/main" id="{4BC12A1A-0B6E-2D19-99F3-0EDE88E405A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rcRect l="23756" r="35248" b="-1"/>
          <a:stretch>
            <a:fillRect/>
          </a:stretch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30E0F-10C6-298A-C347-E831FFF4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520" y="218830"/>
            <a:ext cx="6754447" cy="103078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does this matter?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91CC7-9CF2-71F0-1AD4-791EA9CBAD9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637" y="1307807"/>
            <a:ext cx="6754446" cy="4466788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indent="-28575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2000" dirty="0"/>
              <a:t>It matters because God is communal</a:t>
            </a:r>
          </a:p>
          <a:p>
            <a:pPr indent="-28575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2000" dirty="0"/>
              <a:t>God is relationship</a:t>
            </a:r>
          </a:p>
          <a:p>
            <a:pPr indent="-28575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2000" dirty="0"/>
              <a:t>It matters because God so loved the world…</a:t>
            </a:r>
          </a:p>
          <a:p>
            <a:pPr indent="-28575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2000" dirty="0"/>
              <a:t>This is why we love our neighbors</a:t>
            </a:r>
          </a:p>
          <a:p>
            <a:pPr indent="-28575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2000" dirty="0"/>
              <a:t>Not Works vs Grace</a:t>
            </a:r>
          </a:p>
          <a:p>
            <a:pPr indent="-28575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2000" dirty="0"/>
              <a:t>Our FAITH is about relationship</a:t>
            </a:r>
          </a:p>
          <a:p>
            <a:pPr>
              <a:lnSpc>
                <a:spcPct val="140000"/>
              </a:lnSpc>
            </a:pPr>
            <a:endParaRPr lang="en-US" sz="2000" dirty="0"/>
          </a:p>
          <a:p>
            <a:pPr>
              <a:lnSpc>
                <a:spcPct val="140000"/>
              </a:lnSpc>
            </a:pP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3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3D4F-99E2-C7B5-AD85-BAE4F1CC5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https://youtu.be/KQLfgaUoQCw?feature=shared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1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Content Placeholder 5" descr="A painting of two men holding a cross&#10;&#10;AI-generated content may be incorrect.">
            <a:extLst>
              <a:ext uri="{FF2B5EF4-FFF2-40B4-BE49-F238E27FC236}">
                <a16:creationId xmlns:a16="http://schemas.microsoft.com/office/drawing/2014/main" id="{D8467789-924E-5A1E-B8CE-6E18BB22D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9347"/>
          <a:stretch>
            <a:fillRect/>
          </a:stretch>
        </p:blipFill>
        <p:spPr>
          <a:xfrm>
            <a:off x="1" y="10"/>
            <a:ext cx="4654296" cy="52905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0DC34-1DBC-A62A-413A-E0918188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The Trinity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2596E-7901-6F7B-9C7A-8F61DA84B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6670" y="1940119"/>
            <a:ext cx="6172413" cy="3029446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marL="285750" indent="-28575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dirty="0"/>
              <a:t>Not made by man, but revealed by God</a:t>
            </a:r>
          </a:p>
          <a:p>
            <a:pPr marL="285750" indent="-28575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dirty="0"/>
              <a:t>Essential to our faith CCC 234</a:t>
            </a:r>
          </a:p>
          <a:p>
            <a:pPr marL="285750" indent="-28575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dirty="0"/>
              <a:t>Sign of the Cross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2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361923"/>
            <a:ext cx="6623040" cy="777962"/>
          </a:xfrm>
        </p:spPr>
        <p:txBody>
          <a:bodyPr>
            <a:normAutofit/>
          </a:bodyPr>
          <a:lstStyle/>
          <a:p>
            <a:r>
              <a:rPr lang="en-US" dirty="0"/>
              <a:t>What the Trinity is not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7399" y="2234154"/>
            <a:ext cx="6622819" cy="353525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three separate gods (tritheism)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three parts of one God (partialism)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simply different roles or modes (modalism)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an abstract or impersonal force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solitary or isolated</a:t>
            </a:r>
          </a:p>
        </p:txBody>
      </p:sp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175829-70EA-4A6D-978C-4D0923059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3064" y="0"/>
            <a:ext cx="4348936" cy="17400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E5D2B4A-3399-4CCF-A171-7F8B1BF54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04894"/>
            <a:ext cx="640080" cy="43627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894967F-D57B-433D-9A92-5C82B10CF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1778958"/>
            <a:ext cx="7159214" cy="43627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60" y="2218414"/>
            <a:ext cx="5956534" cy="770912"/>
          </a:xfrm>
        </p:spPr>
        <p:txBody>
          <a:bodyPr vert="horz" lIns="109728" tIns="109728" rIns="109728" bIns="91440" rtlCol="0" anchor="ctr"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en-US" sz="4600" b="0" dirty="0"/>
              <a:t>Why Can’t we see God?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57D892-A065-4003-93F3-65AB1A24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4695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6167615"/>
            <a:ext cx="7759826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A1DA1C-6CE0-4AE4-918F-CC0E685C5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9294" y="6167615"/>
            <a:ext cx="4392706" cy="690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C67C3D3-B919-4C65-907E-45C21C63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6898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CBF7BE-192C-47B7-816B-8213C256E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05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C6CEB-F239-2828-58B1-343696EF5EDE}"/>
              </a:ext>
            </a:extLst>
          </p:cNvPr>
          <p:cNvSpPr txBox="1"/>
          <p:nvPr/>
        </p:nvSpPr>
        <p:spPr>
          <a:xfrm>
            <a:off x="1243060" y="3591612"/>
            <a:ext cx="581761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Our ability to perceive God is limited by our point of 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Illustration of 2D vs 3D perception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So then how do we see God? </a:t>
            </a:r>
          </a:p>
        </p:txBody>
      </p:sp>
      <p:pic>
        <p:nvPicPr>
          <p:cNvPr id="8" name="Picture Placeholder 7" descr="Photographing in nature">
            <a:extLst>
              <a:ext uri="{FF2B5EF4-FFF2-40B4-BE49-F238E27FC236}">
                <a16:creationId xmlns:a16="http://schemas.microsoft.com/office/drawing/2014/main" id="{906F672F-F6CC-49C7-799C-BB6096EB12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8223" r="28223"/>
          <a:stretch>
            <a:fillRect/>
          </a:stretch>
        </p:blipFill>
        <p:spPr>
          <a:xfrm>
            <a:off x="7060676" y="-2"/>
            <a:ext cx="5131324" cy="6858002"/>
          </a:xfrm>
        </p:spPr>
      </p:pic>
    </p:spTree>
    <p:extLst>
      <p:ext uri="{BB962C8B-B14F-4D97-AF65-F5344CB8AC3E}">
        <p14:creationId xmlns:p14="http://schemas.microsoft.com/office/powerpoint/2010/main" val="291602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31CEB84-49DC-40A9-B2F0-D573658A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16" y="1316736"/>
            <a:ext cx="5120640" cy="3886860"/>
          </a:xfrm>
        </p:spPr>
        <p:txBody>
          <a:bodyPr>
            <a:noAutofit/>
          </a:bodyPr>
          <a:lstStyle/>
          <a:p>
            <a:r>
              <a:rPr lang="en-US" sz="7200" dirty="0"/>
              <a:t>The Trinity Triangle</a:t>
            </a:r>
          </a:p>
        </p:txBody>
      </p:sp>
      <p:pic>
        <p:nvPicPr>
          <p:cNvPr id="6" name="Picture Placeholder 5" descr="A white triangle with black text">
            <a:extLst>
              <a:ext uri="{FF2B5EF4-FFF2-40B4-BE49-F238E27FC236}">
                <a16:creationId xmlns:a16="http://schemas.microsoft.com/office/drawing/2014/main" id="{F7F49C70-4A7A-B700-2EB9-3F156BB9B8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333" b="6333"/>
          <a:stretch>
            <a:fillRect/>
          </a:stretch>
        </p:blipFill>
        <p:spPr>
          <a:xfrm>
            <a:off x="-6100" y="1095509"/>
            <a:ext cx="6425949" cy="5016892"/>
          </a:xfrm>
        </p:spPr>
      </p:pic>
    </p:spTree>
    <p:extLst>
      <p:ext uri="{BB962C8B-B14F-4D97-AF65-F5344CB8AC3E}">
        <p14:creationId xmlns:p14="http://schemas.microsoft.com/office/powerpoint/2010/main" val="277979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ainting of a person with his hands out&#10;&#10;AI-generated content may be incorrect.">
            <a:extLst>
              <a:ext uri="{FF2B5EF4-FFF2-40B4-BE49-F238E27FC236}">
                <a16:creationId xmlns:a16="http://schemas.microsoft.com/office/drawing/2014/main" id="{10C00DE7-2E40-B5F2-583C-784A4205EB4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rcRect l="16512" r="21910" b="-1"/>
          <a:stretch>
            <a:fillRect/>
          </a:stretch>
        </p:blipFill>
        <p:spPr>
          <a:xfrm>
            <a:off x="8194348" y="1074544"/>
            <a:ext cx="3997652" cy="503785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B65A9-1ACB-EE49-7672-A927F8F34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074545"/>
            <a:ext cx="6623040" cy="1109190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God The Father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AABBD-8A7F-A90C-3E5F-9B47E6255AA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7179" y="2412460"/>
            <a:ext cx="6623039" cy="3599233"/>
          </a:xfrm>
        </p:spPr>
        <p:txBody>
          <a:bodyPr vert="horz" lIns="109728" tIns="109728" rIns="109728" bIns="91440" rtlCol="0" anchor="t">
            <a:normAutofit fontScale="25000" lnSpcReduction="20000"/>
          </a:bodyPr>
          <a:lstStyle/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11200" dirty="0"/>
              <a:t>Elohim -&gt; YHWH</a:t>
            </a:r>
          </a:p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11200" dirty="0"/>
              <a:t>Uncreated creator</a:t>
            </a:r>
          </a:p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11200" dirty="0"/>
              <a:t>Almighty</a:t>
            </a:r>
          </a:p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11200" dirty="0"/>
              <a:t>Wise</a:t>
            </a:r>
          </a:p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r>
              <a:rPr lang="en-US" sz="11200" dirty="0"/>
              <a:t>Love</a:t>
            </a:r>
          </a:p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endParaRPr lang="en-US" dirty="0"/>
          </a:p>
          <a:p>
            <a:pPr indent="-342900">
              <a:lnSpc>
                <a:spcPct val="140000"/>
              </a:lnSpc>
              <a:buFont typeface="Corbel" panose="020B0503020204020204" pitchFamily="34" charset="0"/>
              <a:buChar char="•"/>
            </a:pP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A010-40FD-1A3C-7823-B9DFE82F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16" y="1316736"/>
            <a:ext cx="5120640" cy="803894"/>
          </a:xfrm>
        </p:spPr>
        <p:txBody>
          <a:bodyPr>
            <a:noAutofit/>
          </a:bodyPr>
          <a:lstStyle/>
          <a:p>
            <a:r>
              <a:rPr lang="en-US" sz="5400" dirty="0"/>
              <a:t>God The 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84651-05A8-E80E-311E-B31128AA2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2756" y="2120630"/>
            <a:ext cx="5125300" cy="35505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Dabar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Word – Jn. 1:14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Image – Col. 1:15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“Begotten not made”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Wisdom of God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Hypostatic Union – Fully God and Fully 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Placeholder 9" descr="A painting of a person with long hair&#10;&#10;AI-generated content may be incorrect.">
            <a:extLst>
              <a:ext uri="{FF2B5EF4-FFF2-40B4-BE49-F238E27FC236}">
                <a16:creationId xmlns:a16="http://schemas.microsoft.com/office/drawing/2014/main" id="{72B0FE2B-2A1D-FB58-1170-B961DC733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604" b="186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672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E0A55-87B0-A988-77F6-B84F9C91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84" y="886262"/>
            <a:ext cx="4658480" cy="1471917"/>
          </a:xfrm>
        </p:spPr>
        <p:txBody>
          <a:bodyPr vert="horz" lIns="109728" tIns="109728" rIns="109728" bIns="9144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God The Holy Spirit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4DF4C-98B5-37E1-B03B-C84A54096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98" y="2266545"/>
            <a:ext cx="4367719" cy="3705193"/>
          </a:xfrm>
        </p:spPr>
        <p:txBody>
          <a:bodyPr vert="horz" lIns="109728" tIns="109728" rIns="109728" bIns="91440" rtlCol="0" anchor="t">
            <a:noAutofit/>
          </a:bodyPr>
          <a:lstStyle/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Ruah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Breath of God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Mutual love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The Counselor – Jn 14:26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Spirit of Truth – Jn 16:13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Cloud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Fire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1800" dirty="0"/>
              <a:t>Dove</a:t>
            </a:r>
          </a:p>
        </p:txBody>
      </p:sp>
      <p:pic>
        <p:nvPicPr>
          <p:cNvPr id="6" name="Picture Placeholder 5" descr="A white dove with orange and blue background&#10;&#10;AI-generated content may be incorrect.">
            <a:extLst>
              <a:ext uri="{FF2B5EF4-FFF2-40B4-BE49-F238E27FC236}">
                <a16:creationId xmlns:a16="http://schemas.microsoft.com/office/drawing/2014/main" id="{A9D0894D-F03A-3C21-D37E-92E81961B7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532" r="7532"/>
          <a:stretch>
            <a:fillRect/>
          </a:stretch>
        </p:blipFill>
        <p:spPr>
          <a:xfrm>
            <a:off x="5731766" y="1295962"/>
            <a:ext cx="5428365" cy="42660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04027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2e1784-4002-4795-9ff7-0ca4043adda1" xsi:nil="true"/>
    <lcf76f155ced4ddcb4097134ff3c332f xmlns="b662bb51-3d71-4125-b602-33d26c1a499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E81E64296EE949A7349363716FC61F" ma:contentTypeVersion="13" ma:contentTypeDescription="Create a new document." ma:contentTypeScope="" ma:versionID="7ec92ed708835abdf4be8efee960c0b4">
  <xsd:schema xmlns:xsd="http://www.w3.org/2001/XMLSchema" xmlns:xs="http://www.w3.org/2001/XMLSchema" xmlns:p="http://schemas.microsoft.com/office/2006/metadata/properties" xmlns:ns2="b662bb51-3d71-4125-b602-33d26c1a499a" xmlns:ns3="3c2e1784-4002-4795-9ff7-0ca4043adda1" targetNamespace="http://schemas.microsoft.com/office/2006/metadata/properties" ma:root="true" ma:fieldsID="aa61a5d0e85e85879cacf4be4a1ba189" ns2:_="" ns3:_="">
    <xsd:import namespace="b662bb51-3d71-4125-b602-33d26c1a499a"/>
    <xsd:import namespace="3c2e1784-4002-4795-9ff7-0ca4043add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2bb51-3d71-4125-b602-33d26c1a49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4c830c-7910-4dd6-ba47-f6a6676c6e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e1784-4002-4795-9ff7-0ca4043add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a88539-144a-4e87-b606-6f81d0941a22}" ma:internalName="TaxCatchAll" ma:showField="CatchAllData" ma:web="3c2e1784-4002-4795-9ff7-0ca4043ad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6CB81-A037-44A8-88EB-C0C0F17FD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FF477C-132F-44F8-8C56-EBFF95FAF97B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71af3243-3dd4-4a8d-8c0d-dd76da1f02a5"/>
    <ds:schemaRef ds:uri="230e9df3-be65-4c73-a93b-d1236ebd677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16c05727-aa75-4e4a-9b5f-8a80a1165891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2CD7DF-7355-4A82-BA6E-1C3DF02F68B0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{5D27F7FC-C178-4DA3-B7BC-E03AF3A7558B}TF2b9189fa-8f70-44c5-a025-8c7b018ae2a95a18b6f7_win32-f1ac09ee8c52</Template>
  <TotalTime>3198</TotalTime>
  <Words>290</Words>
  <Application>Microsoft Office PowerPoint</Application>
  <PresentationFormat>Widescreen</PresentationFormat>
  <Paragraphs>63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Meiryo</vt:lpstr>
      <vt:lpstr>Arial</vt:lpstr>
      <vt:lpstr>Calibri</vt:lpstr>
      <vt:lpstr>Corbel</vt:lpstr>
      <vt:lpstr>Wingdings</vt:lpstr>
      <vt:lpstr>ShojiVTI</vt:lpstr>
      <vt:lpstr>The Holy Trinity</vt:lpstr>
      <vt:lpstr>https://youtu.be/KQLfgaUoQCw?feature=shared</vt:lpstr>
      <vt:lpstr>The Trinity</vt:lpstr>
      <vt:lpstr>What the Trinity is not</vt:lpstr>
      <vt:lpstr>Why Can’t we see God?</vt:lpstr>
      <vt:lpstr>The Trinity Triangle</vt:lpstr>
      <vt:lpstr>God The Father</vt:lpstr>
      <vt:lpstr>God The Son</vt:lpstr>
      <vt:lpstr>God The Holy Spirit</vt:lpstr>
      <vt:lpstr>The trinity through relationship</vt:lpstr>
      <vt:lpstr>ROCK. Lowest level.</vt:lpstr>
      <vt:lpstr>PLANT. Higher level.</vt:lpstr>
      <vt:lpstr>ANIMALS. Higher still</vt:lpstr>
      <vt:lpstr>HUMANS. Higher Still.</vt:lpstr>
      <vt:lpstr>OAKLEY. We’re stepping back a minute.</vt:lpstr>
      <vt:lpstr>GOD. Highest Level.</vt:lpstr>
      <vt:lpstr>Why does this matter?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Kira Anderson</dc:creator>
  <cp:lastModifiedBy>Kira Anderson</cp:lastModifiedBy>
  <cp:revision>1</cp:revision>
  <cp:lastPrinted>2025-09-23T23:48:07Z</cp:lastPrinted>
  <dcterms:created xsi:type="dcterms:W3CDTF">2025-09-23T16:41:32Z</dcterms:created>
  <dcterms:modified xsi:type="dcterms:W3CDTF">2025-09-25T22:00:04Z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0x010100E2E81E64296EE949A7349363716FC61F</vt:lpwstr>
  </property>
  <property fmtid="{D5CDD505-2E9C-101B-9397-08002B2CF9AE}" pid="3" name="MediaServiceImageTags">
    <vt:lpwstr/>
  </property>
</Properties>
</file>